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0"/>
  </p:notesMasterIdLst>
  <p:sldIdLst>
    <p:sldId id="415" r:id="rId2"/>
    <p:sldId id="515" r:id="rId3"/>
    <p:sldId id="446" r:id="rId4"/>
    <p:sldId id="517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9" r:id="rId13"/>
    <p:sldId id="530" r:id="rId14"/>
    <p:sldId id="536" r:id="rId15"/>
    <p:sldId id="537" r:id="rId16"/>
    <p:sldId id="543" r:id="rId17"/>
    <p:sldId id="506" r:id="rId18"/>
    <p:sldId id="542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2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7BE4E-F5E3-4D87-96EA-8F29FBF5A453}" type="datetimeFigureOut">
              <a:rPr lang="fr-FR" smtClean="0"/>
              <a:t>15/01/2024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95360-0E1A-411C-9DAE-0A87ED02A6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098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741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sous-titre</a:t>
            </a:r>
            <a:endParaRPr lang="fr-FR" dirty="0"/>
          </a:p>
        </p:txBody>
      </p:sp>
      <p:pic>
        <p:nvPicPr>
          <p:cNvPr id="7" name="Image 6" descr="ppt-Degr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97471" cy="6858000"/>
          </a:xfrm>
          <a:prstGeom prst="rect">
            <a:avLst/>
          </a:prstGeom>
        </p:spPr>
      </p:pic>
      <p:pic>
        <p:nvPicPr>
          <p:cNvPr id="8" name="Image 7" descr="Cirad_4cT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73" y="6373894"/>
            <a:ext cx="1526027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21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1"/>
            <a:ext cx="8695861" cy="365125"/>
          </a:xfrm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0"/>
            <a:ext cx="685867" cy="365125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8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56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7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75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9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3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2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9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0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26D4-B6C7-48CE-AA57-C8F7B96E36B4}" type="slidenum"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ppt-Degr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97471" cy="6858000"/>
          </a:xfrm>
          <a:prstGeom prst="rect">
            <a:avLst/>
          </a:prstGeom>
        </p:spPr>
      </p:pic>
      <p:pic>
        <p:nvPicPr>
          <p:cNvPr id="9" name="Image 8" descr="Cirad_4cT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73" y="6373894"/>
            <a:ext cx="1526027" cy="319806"/>
          </a:xfrm>
          <a:prstGeom prst="rect">
            <a:avLst/>
          </a:prstGeom>
        </p:spPr>
      </p:pic>
      <p:pic>
        <p:nvPicPr>
          <p:cNvPr id="10" name="Image 9" descr="ppt-Filetpointillé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11" y="6234430"/>
            <a:ext cx="7233920" cy="121920"/>
          </a:xfrm>
          <a:prstGeom prst="rect">
            <a:avLst/>
          </a:prstGeom>
        </p:spPr>
      </p:pic>
      <p:pic>
        <p:nvPicPr>
          <p:cNvPr id="11" name="Image 10" descr="ppt-Filetpointillés.jpg"/>
          <p:cNvPicPr>
            <a:picLocks noChangeAspect="1"/>
          </p:cNvPicPr>
          <p:nvPr/>
        </p:nvPicPr>
        <p:blipFill rotWithShape="1">
          <a:blip r:embed="rId4"/>
          <a:srcRect t="-1" r="37578" b="313"/>
          <a:stretch/>
        </p:blipFill>
        <p:spPr>
          <a:xfrm>
            <a:off x="7676432" y="6234812"/>
            <a:ext cx="4515569" cy="12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00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51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07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4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64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692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91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2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99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126D4-B6C7-48CE-AA57-C8F7B96E36B4}" type="slidenum"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ppt-Degr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97471" cy="6858000"/>
          </a:xfrm>
          <a:prstGeom prst="rect">
            <a:avLst/>
          </a:prstGeom>
        </p:spPr>
      </p:pic>
      <p:pic>
        <p:nvPicPr>
          <p:cNvPr id="8" name="Image 7" descr="Cirad_4cT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73" y="6373894"/>
            <a:ext cx="1526027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7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33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6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24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66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7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5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08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2543606" y="6356352"/>
            <a:ext cx="8695861" cy="365125"/>
          </a:xfrm>
          <a:prstGeom prst="rect">
            <a:avLst/>
          </a:prstGeom>
          <a:ln/>
        </p:spPr>
        <p:txBody>
          <a:bodyPr/>
          <a:lstStyle>
            <a:lvl1pPr>
              <a:defRPr sz="675"/>
            </a:lvl1pPr>
          </a:lstStyle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39467" y="6356351"/>
            <a:ext cx="685867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1222B-8B63-497C-A81B-8F957CDDF2A2}" type="slidenum">
              <a:rPr lang="en-US" alt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65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Y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275616" y="627322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2400" b="0" i="0">
                <a:solidFill>
                  <a:srgbClr val="51AA3E"/>
                </a:solidFill>
                <a:latin typeface="Montserrat" panose="02000505000000020004" pitchFamily="2" charset="0"/>
              </a:defRPr>
            </a:lvl1pPr>
          </a:lstStyle>
          <a:p>
            <a:r>
              <a:rPr lang="fr-FR">
                <a:latin typeface="Montserrat Light" panose="00000400000000000000" pitchFamily="2" charset="0"/>
              </a:rPr>
              <a:t>#</a:t>
            </a:r>
            <a:fld id="{B7D7C901-4CDA-4163-A0DF-F3B54E03B1E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65019"/>
          </a:xfrm>
          <a:prstGeom prst="rect">
            <a:avLst/>
          </a:prstGeom>
          <a:gradFill flip="none" rotWithShape="1">
            <a:gsLst>
              <a:gs pos="0">
                <a:srgbClr val="386BAE"/>
              </a:gs>
              <a:gs pos="74000">
                <a:srgbClr val="2C5487"/>
              </a:gs>
              <a:gs pos="83000">
                <a:srgbClr val="2C5487"/>
              </a:gs>
              <a:gs pos="100000">
                <a:srgbClr val="26477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105" y="6228777"/>
            <a:ext cx="899841" cy="494371"/>
          </a:xfrm>
          <a:prstGeom prst="rect">
            <a:avLst/>
          </a:prstGeom>
        </p:spPr>
      </p:pic>
      <p:cxnSp>
        <p:nvCxnSpPr>
          <p:cNvPr id="12" name="Connecteur droit 11"/>
          <p:cNvCxnSpPr>
            <a:cxnSpLocks/>
          </p:cNvCxnSpPr>
          <p:nvPr userDrawn="1"/>
        </p:nvCxnSpPr>
        <p:spPr>
          <a:xfrm>
            <a:off x="304801" y="6114473"/>
            <a:ext cx="1152698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 userDrawn="1"/>
        </p:nvSpPr>
        <p:spPr>
          <a:xfrm>
            <a:off x="304802" y="6317289"/>
            <a:ext cx="1158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spc="300" dirty="0">
                <a:solidFill>
                  <a:prstClr val="white">
                    <a:lumMod val="85000"/>
                  </a:prstClr>
                </a:solidFill>
                <a:latin typeface="Montserrat Light" panose="00000400000000000000" pitchFamily="2" charset="0"/>
              </a:rPr>
              <a:t>LA QUALITÉ A UNE ORIGINE</a:t>
            </a:r>
          </a:p>
        </p:txBody>
      </p:sp>
      <p:sp>
        <p:nvSpPr>
          <p:cNvPr id="14" name="Espace réservé du titre 1"/>
          <p:cNvSpPr>
            <a:spLocks noGrp="1"/>
          </p:cNvSpPr>
          <p:nvPr>
            <p:ph type="title"/>
          </p:nvPr>
        </p:nvSpPr>
        <p:spPr>
          <a:xfrm>
            <a:off x="304800" y="221677"/>
            <a:ext cx="10515600" cy="258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6" name="Espace réservé du contenu 2"/>
          <p:cNvSpPr>
            <a:spLocks noGrp="1"/>
          </p:cNvSpPr>
          <p:nvPr>
            <p:ph idx="1"/>
          </p:nvPr>
        </p:nvSpPr>
        <p:spPr>
          <a:xfrm>
            <a:off x="304801" y="779322"/>
            <a:ext cx="11526983" cy="5150431"/>
          </a:xfrm>
          <a:prstGeom prst="rect">
            <a:avLst/>
          </a:prstGeom>
        </p:spPr>
        <p:txBody>
          <a:bodyPr/>
          <a:lstStyle>
            <a:lvl1pPr>
              <a:buClr>
                <a:srgbClr val="51AA3E"/>
              </a:buClr>
              <a:buSzPct val="120000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685783" indent="-228594">
              <a:buClr>
                <a:srgbClr val="2C5486"/>
              </a:buClr>
              <a:buFont typeface="Wingdings" panose="05000000000000000000" pitchFamily="2" charset="2"/>
              <a:buChar char="ü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>
              <a:buClr>
                <a:srgbClr val="2C5486"/>
              </a:buClr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61967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LEVE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00" y="1826868"/>
            <a:ext cx="11184467" cy="4525963"/>
          </a:xfrm>
          <a:prstGeom prst="rect">
            <a:avLst/>
          </a:prstGeom>
        </p:spPr>
        <p:txBody>
          <a:bodyPr/>
          <a:lstStyle>
            <a:lvl1pPr marL="237061" indent="-237061">
              <a:lnSpc>
                <a:spcPct val="120000"/>
              </a:lnSpc>
              <a:defRPr sz="2133" b="1">
                <a:solidFill>
                  <a:srgbClr val="262626"/>
                </a:solidFill>
                <a:latin typeface="Arial"/>
                <a:cs typeface="Arial"/>
              </a:defRPr>
            </a:lvl1pPr>
            <a:lvl2pPr marL="838179" indent="-228594">
              <a:lnSpc>
                <a:spcPct val="120000"/>
              </a:lnSpc>
              <a:defRPr sz="2000">
                <a:solidFill>
                  <a:srgbClr val="262626"/>
                </a:solidFill>
                <a:latin typeface="Arial"/>
                <a:cs typeface="Arial"/>
              </a:defRPr>
            </a:lvl2pPr>
            <a:lvl3pPr>
              <a:lnSpc>
                <a:spcPct val="120000"/>
              </a:lnSpc>
              <a:defRPr>
                <a:solidFill>
                  <a:srgbClr val="262626"/>
                </a:solidFill>
                <a:latin typeface="Arial"/>
                <a:cs typeface="Arial"/>
              </a:defRPr>
            </a:lvl3pPr>
            <a:lvl4pPr>
              <a:lnSpc>
                <a:spcPct val="120000"/>
              </a:lnSpc>
              <a:defRPr>
                <a:solidFill>
                  <a:srgbClr val="262626"/>
                </a:solidFill>
                <a:latin typeface="Arial"/>
                <a:cs typeface="Arial"/>
              </a:defRPr>
            </a:lvl4pPr>
            <a:lvl5pPr>
              <a:lnSpc>
                <a:spcPct val="120000"/>
              </a:lnSpc>
              <a:defRPr>
                <a:solidFill>
                  <a:srgbClr val="26262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37000" y="1256428"/>
            <a:ext cx="11006667" cy="426507"/>
          </a:xfrm>
          <a:prstGeom prst="rect">
            <a:avLst/>
          </a:prstGeom>
          <a:solidFill>
            <a:srgbClr val="143080"/>
          </a:solidFill>
        </p:spPr>
        <p:txBody>
          <a:bodyPr anchor="ctr"/>
          <a:lstStyle>
            <a:lvl1pPr algn="l">
              <a:defRPr sz="20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ITEM - 1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295400" y="573800"/>
            <a:ext cx="10363200" cy="21604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200" dirty="0" smtClean="0">
                <a:solidFill>
                  <a:srgbClr val="404040"/>
                </a:solidFill>
                <a:cs typeface="Arial"/>
              </a:rPr>
              <a:t>TITLE SLIDE</a:t>
            </a:r>
            <a:endParaRPr lang="en-US" sz="1200" dirty="0">
              <a:solidFill>
                <a:srgbClr val="40404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512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08D0D2-6F79-4ACC-8D65-9AC084FE21C4}" type="slidenum"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ppt-Degr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97471" cy="6858000"/>
          </a:xfrm>
          <a:prstGeom prst="rect">
            <a:avLst/>
          </a:prstGeom>
        </p:spPr>
      </p:pic>
      <p:pic>
        <p:nvPicPr>
          <p:cNvPr id="9" name="Image 8" descr="Cirad_4cT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73" y="6373894"/>
            <a:ext cx="1526027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07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D8C983-0576-4D7C-9857-02038C53EC91}" type="slidenum"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 descr="ppt-Degr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97471" cy="6858000"/>
          </a:xfrm>
          <a:prstGeom prst="rect">
            <a:avLst/>
          </a:prstGeom>
        </p:spPr>
      </p:pic>
      <p:pic>
        <p:nvPicPr>
          <p:cNvPr id="11" name="Image 10" descr="Cirad_4cTP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73" y="6373894"/>
            <a:ext cx="1526027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59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82306-CC5F-4E69-B693-A95E49E1AA56}" type="slidenum"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 descr="ppt-Degra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2974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203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0838C-1FAC-4B2F-BE58-F6473110613E}" type="slidenum"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6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B8FE8-C5E7-40FE-934C-B8C3437111BF}" type="slidenum"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2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E43766-0148-40E1-BF66-47D92E53FDCD}" type="slidenum"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‹N°›</a:t>
            </a:fld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 descr="Cirad_4cTP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373" y="6373894"/>
            <a:ext cx="1526027" cy="3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2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E126D4-B6C7-48CE-AA57-C8F7B96E36B4}" type="slidenum"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alt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 descr="ppt-Degrade.jpg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" y="0"/>
            <a:ext cx="297471" cy="6858000"/>
          </a:xfrm>
          <a:prstGeom prst="rect">
            <a:avLst/>
          </a:prstGeom>
        </p:spPr>
      </p:pic>
      <p:pic>
        <p:nvPicPr>
          <p:cNvPr id="12" name="Image 11" descr="Cirad_4cTPR.jpg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912373" y="6373894"/>
            <a:ext cx="1526027" cy="31980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96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FA22E"/>
          </a:solidFill>
          <a:latin typeface="+mj-lt"/>
          <a:ea typeface="+mj-ea"/>
          <a:cs typeface="+mj-cs"/>
        </a:defRPr>
      </a:lvl1pPr>
    </p:titleStyle>
    <p:bodyStyle>
      <a:lvl1pPr marL="457200" marR="0" indent="-4572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accent2"/>
        </a:buClr>
        <a:buSzTx/>
        <a:buFont typeface="Wingdings" panose="05000000000000000000" pitchFamily="2" charset="2"/>
        <a:buChar char="§"/>
        <a:tabLst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–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4572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»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elphine.marie-vivien@cirad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38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pn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ctrTitle"/>
          </p:nvPr>
        </p:nvSpPr>
        <p:spPr>
          <a:xfrm>
            <a:off x="304800" y="2410691"/>
            <a:ext cx="11730182" cy="17322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538CD5"/>
              </a:buClr>
              <a:buSzPts val="3959"/>
            </a:pPr>
            <a:r>
              <a:rPr lang="en-US" sz="4000" dirty="0">
                <a:solidFill>
                  <a:schemeClr val="accent1"/>
                </a:solidFill>
              </a:rPr>
              <a:t>The expansion of </a:t>
            </a:r>
            <a:r>
              <a:rPr lang="en-US" sz="4000" dirty="0" smtClean="0">
                <a:solidFill>
                  <a:schemeClr val="accent1"/>
                </a:solidFill>
              </a:rPr>
              <a:t/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Geographical </a:t>
            </a:r>
            <a:r>
              <a:rPr lang="en-US" sz="4000" dirty="0">
                <a:solidFill>
                  <a:schemeClr val="accent1"/>
                </a:solidFill>
              </a:rPr>
              <a:t>Indications </a:t>
            </a:r>
            <a:r>
              <a:rPr lang="en-US" sz="4000" dirty="0" smtClean="0">
                <a:solidFill>
                  <a:schemeClr val="accent1"/>
                </a:solidFill>
              </a:rPr>
              <a:t>outside Europe:  </a:t>
            </a:r>
            <a:br>
              <a:rPr lang="en-US" sz="4000" dirty="0" smtClean="0">
                <a:solidFill>
                  <a:schemeClr val="accent1"/>
                </a:solidFill>
              </a:rPr>
            </a:br>
            <a:r>
              <a:rPr lang="en-US" sz="4000" dirty="0" smtClean="0">
                <a:solidFill>
                  <a:schemeClr val="accent1"/>
                </a:solidFill>
              </a:rPr>
              <a:t>opportunities </a:t>
            </a:r>
            <a:r>
              <a:rPr lang="en-US" sz="4000" dirty="0">
                <a:solidFill>
                  <a:schemeClr val="accent1"/>
                </a:solidFill>
              </a:rPr>
              <a:t>and challenges </a:t>
            </a:r>
            <a:endParaRPr sz="4000" dirty="0">
              <a:solidFill>
                <a:schemeClr val="accent1"/>
              </a:solidFill>
            </a:endParaRPr>
          </a:p>
        </p:txBody>
      </p:sp>
      <p:sp>
        <p:nvSpPr>
          <p:cNvPr id="157" name="Google Shape;157;p19"/>
          <p:cNvSpPr txBox="1">
            <a:spLocks noGrp="1"/>
          </p:cNvSpPr>
          <p:nvPr>
            <p:ph type="subTitle" idx="1"/>
          </p:nvPr>
        </p:nvSpPr>
        <p:spPr>
          <a:xfrm>
            <a:off x="1509744" y="4461163"/>
            <a:ext cx="8530184" cy="164407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888888"/>
              </a:buClr>
              <a:buSzPts val="1800"/>
            </a:pPr>
            <a:r>
              <a:rPr lang="en-GB" sz="1800" b="1" dirty="0">
                <a:solidFill>
                  <a:schemeClr val="tx1"/>
                </a:solidFill>
              </a:rPr>
              <a:t>Delphine </a:t>
            </a:r>
            <a:r>
              <a:rPr lang="en-GB" sz="1800" b="1" dirty="0" smtClean="0">
                <a:solidFill>
                  <a:schemeClr val="tx1"/>
                </a:solidFill>
              </a:rPr>
              <a:t>Marie-Vivien et </a:t>
            </a:r>
            <a:r>
              <a:rPr lang="en-GB" sz="1800" b="1" dirty="0">
                <a:solidFill>
                  <a:schemeClr val="tx1"/>
                </a:solidFill>
              </a:rPr>
              <a:t>al </a:t>
            </a:r>
            <a:r>
              <a:rPr lang="en-GB" sz="1800" b="1" u="sng" dirty="0">
                <a:solidFill>
                  <a:schemeClr val="tx1"/>
                </a:solidFill>
                <a:hlinkClick r:id="rId3"/>
              </a:rPr>
              <a:t>delphine.marie-vivien@cirad.fr</a:t>
            </a:r>
            <a:r>
              <a:rPr lang="en-GB" sz="1800" b="1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0"/>
              </a:spcBef>
              <a:buClr>
                <a:srgbClr val="888888"/>
              </a:buClr>
              <a:buSzPts val="1800"/>
            </a:pPr>
            <a:endParaRPr lang="en-GB" sz="18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888888"/>
              </a:buClr>
              <a:buSzPts val="1800"/>
            </a:pPr>
            <a:endParaRPr lang="en-GB" sz="1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888888"/>
              </a:buClr>
              <a:buSzPts val="1800"/>
            </a:pPr>
            <a:endParaRPr lang="en-GB" sz="1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888888"/>
              </a:buClr>
              <a:buSzPts val="1800"/>
            </a:pPr>
            <a:r>
              <a:rPr lang="en-US" sz="2000" i="1" dirty="0"/>
              <a:t>CIRAD, UMR Innovation, F-Montpellier 34 398 </a:t>
            </a:r>
            <a:r>
              <a:rPr lang="en-US" sz="2000" i="1" dirty="0" err="1"/>
              <a:t>Cedex</a:t>
            </a:r>
            <a:endParaRPr lang="en-GB" sz="12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Clr>
                <a:srgbClr val="888888"/>
              </a:buClr>
              <a:buSzPts val="1800"/>
            </a:pPr>
            <a:endParaRPr lang="en-GB" sz="1500" b="1" u="sng" dirty="0" smtClean="0">
              <a:solidFill>
                <a:schemeClr val="tx1"/>
              </a:solidFill>
              <a:hlinkClick r:id="rId3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2839781" y="1479393"/>
            <a:ext cx="184731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i="1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350" i="1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4472" y="314168"/>
            <a:ext cx="2901469" cy="1165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561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84392"/>
            <a:ext cx="10972800" cy="1143000"/>
          </a:xfrm>
          <a:noFill/>
        </p:spPr>
        <p:txBody>
          <a:bodyPr/>
          <a:lstStyle/>
          <a:p>
            <a:r>
              <a:rPr lang="fr-FR" sz="4267" dirty="0"/>
              <a:t>In </a:t>
            </a:r>
            <a:r>
              <a:rPr lang="fr-FR" sz="4267" dirty="0" err="1"/>
              <a:t>Japan</a:t>
            </a:r>
            <a:r>
              <a:rPr lang="fr-FR" sz="4267" dirty="0"/>
              <a:t>: </a:t>
            </a:r>
            <a:r>
              <a:rPr lang="fr-FR" sz="4267" dirty="0" err="1"/>
              <a:t>Kobé</a:t>
            </a:r>
            <a:r>
              <a:rPr lang="fr-FR" sz="4267" dirty="0"/>
              <a:t> </a:t>
            </a:r>
            <a:r>
              <a:rPr lang="fr-FR" sz="4267" dirty="0" err="1"/>
              <a:t>beef</a:t>
            </a:r>
            <a:endParaRPr lang="fr-FR" sz="4267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0580" y="2852937"/>
            <a:ext cx="2579169" cy="21688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2" y="2485860"/>
            <a:ext cx="4138389" cy="2751469"/>
          </a:xfrm>
          <a:prstGeom prst="rect">
            <a:avLst/>
          </a:prstGeom>
        </p:spPr>
      </p:pic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schemeClr val="bg1"/>
                </a:solidFill>
              </a:rPr>
              <a:t>D.Marie</a:t>
            </a:r>
            <a:r>
              <a:rPr lang="fr-FR" sz="1600" dirty="0">
                <a:solidFill>
                  <a:schemeClr val="bg1"/>
                </a:solidFill>
              </a:rPr>
              <a:t>-Vivien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fr-FR" sz="4267" dirty="0"/>
              <a:t>In </a:t>
            </a:r>
            <a:r>
              <a:rPr lang="fr-FR" sz="4267" dirty="0" err="1"/>
              <a:t>Thailand</a:t>
            </a:r>
            <a:r>
              <a:rPr lang="fr-FR" sz="4267" dirty="0"/>
              <a:t>: </a:t>
            </a:r>
            <a:r>
              <a:rPr lang="fr-FR" sz="4267" dirty="0" err="1"/>
              <a:t>Lamphun</a:t>
            </a:r>
            <a:r>
              <a:rPr lang="fr-FR" sz="4267" dirty="0"/>
              <a:t> </a:t>
            </a:r>
            <a:r>
              <a:rPr lang="fr-FR" sz="4267" dirty="0" err="1"/>
              <a:t>Brocade</a:t>
            </a:r>
            <a:r>
              <a:rPr lang="fr-FR" sz="4267" dirty="0"/>
              <a:t> </a:t>
            </a:r>
            <a:r>
              <a:rPr lang="fr-FR" sz="4267" dirty="0" err="1"/>
              <a:t>Silk</a:t>
            </a:r>
            <a:r>
              <a:rPr lang="fr-FR" sz="4267" dirty="0"/>
              <a:t>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475" y="2047875"/>
            <a:ext cx="4800600" cy="3600451"/>
          </a:xfrm>
        </p:spPr>
      </p:pic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schemeClr val="bg1"/>
                </a:solidFill>
              </a:rPr>
              <a:t>D.Marie</a:t>
            </a:r>
            <a:r>
              <a:rPr lang="fr-FR" sz="1600" dirty="0">
                <a:solidFill>
                  <a:schemeClr val="bg1"/>
                </a:solidFill>
              </a:rPr>
              <a:t>-Vivien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09600" y="294145"/>
            <a:ext cx="10972800" cy="1143000"/>
          </a:xfrm>
          <a:noFill/>
        </p:spPr>
        <p:txBody>
          <a:bodyPr/>
          <a:lstStyle/>
          <a:p>
            <a:pPr>
              <a:defRPr/>
            </a:pPr>
            <a:r>
              <a:rPr lang="fr-FR" altLang="fr-FR" sz="4267" dirty="0"/>
              <a:t>In </a:t>
            </a:r>
            <a:r>
              <a:rPr lang="fr-FR" altLang="fr-FR" sz="4267" dirty="0" smtClean="0"/>
              <a:t>South </a:t>
            </a:r>
            <a:r>
              <a:rPr lang="fr-FR" altLang="fr-FR" sz="4267" dirty="0" err="1" smtClean="0"/>
              <a:t>Africa</a:t>
            </a:r>
            <a:r>
              <a:rPr lang="fr-FR" altLang="fr-FR" sz="4267" dirty="0" smtClean="0"/>
              <a:t>: </a:t>
            </a:r>
            <a:r>
              <a:rPr lang="fr-FR" altLang="fr-FR" sz="4267" dirty="0" err="1" smtClean="0"/>
              <a:t>Rooibos</a:t>
            </a:r>
            <a:endParaRPr lang="fr-FR" altLang="fr-FR" sz="4267" dirty="0"/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prstClr val="white"/>
                </a:solidFill>
              </a:rPr>
              <a:t>D.Marie</a:t>
            </a:r>
            <a:r>
              <a:rPr lang="fr-FR" sz="1600" dirty="0">
                <a:solidFill>
                  <a:prstClr val="white"/>
                </a:solidFill>
              </a:rPr>
              <a:t>-Vivien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73" y="5310031"/>
            <a:ext cx="1322947" cy="125588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7472" y="1891734"/>
            <a:ext cx="3686175" cy="357187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22" y="1891734"/>
            <a:ext cx="55816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8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 sz="4267" dirty="0" smtClean="0"/>
              <a:t>In </a:t>
            </a:r>
            <a:r>
              <a:rPr lang="fr-FR" altLang="fr-FR" sz="4267" dirty="0" err="1" smtClean="0"/>
              <a:t>Cameroon</a:t>
            </a:r>
            <a:r>
              <a:rPr lang="fr-FR" altLang="fr-FR" sz="4267" dirty="0" smtClean="0"/>
              <a:t> (OAPI): </a:t>
            </a:r>
            <a:r>
              <a:rPr lang="fr-FR" altLang="fr-FR" sz="4267" dirty="0" err="1" smtClean="0"/>
              <a:t>Penja</a:t>
            </a:r>
            <a:r>
              <a:rPr lang="fr-FR" altLang="fr-FR" sz="4267" dirty="0" smtClean="0"/>
              <a:t> Pepper</a:t>
            </a:r>
            <a:endParaRPr lang="fr-FR" altLang="fr-FR" sz="4267" dirty="0"/>
          </a:p>
        </p:txBody>
      </p:sp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schemeClr val="bg1"/>
                </a:solidFill>
              </a:rPr>
              <a:t>D.Marie</a:t>
            </a:r>
            <a:r>
              <a:rPr lang="fr-FR" sz="1600" dirty="0">
                <a:solidFill>
                  <a:schemeClr val="bg1"/>
                </a:solidFill>
              </a:rPr>
              <a:t>-Vivien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856" y="3797625"/>
            <a:ext cx="3775144" cy="274128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299" y="2512076"/>
            <a:ext cx="2018508" cy="2235908"/>
          </a:xfrm>
          <a:prstGeom prst="rect">
            <a:avLst/>
          </a:prstGeom>
        </p:spPr>
      </p:pic>
      <p:pic>
        <p:nvPicPr>
          <p:cNvPr id="11" name="Picture 2" descr="http://www.ffem.net/webdav/site/afd/shared/PRESSE/Evenements/2014%20annee%20de%20l%27agriculture/poivre%20de%20Penja%20Camerou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385" y="2512076"/>
            <a:ext cx="5125698" cy="384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5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Extension at the international level</a:t>
            </a:r>
            <a:endParaRPr lang="en-IN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dirty="0" smtClean="0"/>
              <a:t>TRIPs Agreement 1995</a:t>
            </a:r>
          </a:p>
          <a:p>
            <a:r>
              <a:rPr lang="en-IN" dirty="0" smtClean="0"/>
              <a:t>Most of countries in Asia, South </a:t>
            </a:r>
            <a:r>
              <a:rPr lang="en-IN" dirty="0" smtClean="0"/>
              <a:t>America, North, West Africa and South Africa have </a:t>
            </a:r>
            <a:r>
              <a:rPr lang="en-IN" dirty="0" smtClean="0"/>
              <a:t>sui generis GI </a:t>
            </a:r>
            <a:r>
              <a:rPr lang="en-IN" dirty="0" smtClean="0"/>
              <a:t>laws </a:t>
            </a:r>
            <a:endParaRPr lang="en-IN" dirty="0" smtClean="0"/>
          </a:p>
          <a:p>
            <a:r>
              <a:rPr lang="en-IN" dirty="0" smtClean="0"/>
              <a:t>Geneva Act of the Lisbon </a:t>
            </a:r>
            <a:r>
              <a:rPr lang="en-IN" dirty="0" smtClean="0"/>
              <a:t>Agreement (2015): </a:t>
            </a:r>
            <a:r>
              <a:rPr lang="en-IN" dirty="0" smtClean="0"/>
              <a:t>55 countries</a:t>
            </a:r>
          </a:p>
          <a:p>
            <a:pPr lvl="1"/>
            <a:r>
              <a:rPr lang="en-IN" dirty="0"/>
              <a:t>African Intellectual Property Organization (OAPI</a:t>
            </a:r>
            <a:r>
              <a:rPr lang="en-IN" dirty="0" smtClean="0"/>
              <a:t>), Albania, Bosnia </a:t>
            </a:r>
            <a:r>
              <a:rPr lang="en-IN" dirty="0"/>
              <a:t>and </a:t>
            </a:r>
            <a:r>
              <a:rPr lang="en-IN" dirty="0" smtClean="0"/>
              <a:t>Herzegovina, Burkina Faso, Cabo Verde, Cambodia, Congo, Costa Rica, Czech Republic, Côte d'Ivoire, Democratic </a:t>
            </a:r>
            <a:r>
              <a:rPr lang="en-IN" dirty="0"/>
              <a:t>People's Republic of </a:t>
            </a:r>
            <a:r>
              <a:rPr lang="en-IN" dirty="0" smtClean="0"/>
              <a:t>Korea, European </a:t>
            </a:r>
            <a:r>
              <a:rPr lang="en-IN" dirty="0"/>
              <a:t>Union (EU</a:t>
            </a:r>
            <a:r>
              <a:rPr lang="en-IN" dirty="0" smtClean="0"/>
              <a:t>), France, Gabon, Ghana, Hungary, Italy, Lao </a:t>
            </a:r>
            <a:r>
              <a:rPr lang="en-IN" dirty="0"/>
              <a:t>People's Democratic </a:t>
            </a:r>
            <a:r>
              <a:rPr lang="en-IN" dirty="0" smtClean="0"/>
              <a:t>Republic, Mali, Nicaragua, Oman, Peru, Portugal, Republic </a:t>
            </a:r>
            <a:r>
              <a:rPr lang="en-IN" dirty="0"/>
              <a:t>of </a:t>
            </a:r>
            <a:r>
              <a:rPr lang="en-IN" dirty="0" smtClean="0"/>
              <a:t>Moldova, Romania, Russian Federation, Samoa, Sao </a:t>
            </a:r>
            <a:r>
              <a:rPr lang="en-IN" dirty="0"/>
              <a:t>Tome and </a:t>
            </a:r>
            <a:r>
              <a:rPr lang="en-IN" dirty="0" smtClean="0"/>
              <a:t>Principe, Senegal, Switzerland, Togo, Tunisia</a:t>
            </a:r>
          </a:p>
          <a:p>
            <a:r>
              <a:rPr lang="en-IN" dirty="0" smtClean="0"/>
              <a:t>But still a new legal </a:t>
            </a:r>
            <a:r>
              <a:rPr lang="en-IN" dirty="0" smtClean="0"/>
              <a:t>concept</a:t>
            </a:r>
            <a:endParaRPr lang="en-IN" dirty="0"/>
          </a:p>
          <a:p>
            <a:endParaRPr lang="en-IN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224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2751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Some</a:t>
            </a:r>
            <a:r>
              <a:rPr lang="fr-FR" dirty="0" smtClean="0"/>
              <a:t> challenges : </a:t>
            </a:r>
            <a:br>
              <a:rPr lang="fr-FR" dirty="0" smtClean="0"/>
            </a:br>
            <a:r>
              <a:rPr lang="fr-FR" dirty="0" err="1"/>
              <a:t>L</a:t>
            </a:r>
            <a:r>
              <a:rPr lang="fr-FR" dirty="0" err="1" smtClean="0"/>
              <a:t>ack</a:t>
            </a:r>
            <a:r>
              <a:rPr lang="fr-FR" dirty="0" smtClean="0"/>
              <a:t> of use and control of </a:t>
            </a:r>
            <a:r>
              <a:rPr lang="fr-FR" dirty="0" err="1" smtClean="0"/>
              <a:t>GIs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83207"/>
            <a:ext cx="105156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 many countries in particular Asia: state driven top-down process </a:t>
            </a:r>
          </a:p>
          <a:p>
            <a:pPr lvl="1"/>
            <a:r>
              <a:rPr lang="en-US" dirty="0" smtClean="0"/>
              <a:t>by law both </a:t>
            </a:r>
            <a:r>
              <a:rPr lang="en-US" dirty="0"/>
              <a:t>government institutions and producers groups </a:t>
            </a:r>
            <a:r>
              <a:rPr lang="en-US" dirty="0" smtClean="0"/>
              <a:t>apply for GI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practice majority of GIs filed by government </a:t>
            </a:r>
            <a:r>
              <a:rPr lang="en-US" dirty="0" smtClean="0"/>
              <a:t>institutions</a:t>
            </a:r>
          </a:p>
          <a:p>
            <a:endParaRPr lang="en-US" dirty="0"/>
          </a:p>
          <a:p>
            <a:r>
              <a:rPr lang="fr-FR" dirty="0" smtClean="0"/>
              <a:t>Not  </a:t>
            </a:r>
            <a:r>
              <a:rPr lang="fr-FR" dirty="0" err="1" smtClean="0"/>
              <a:t>enough</a:t>
            </a:r>
            <a:r>
              <a:rPr lang="fr-FR" dirty="0" smtClean="0"/>
              <a:t> </a:t>
            </a:r>
            <a:r>
              <a:rPr lang="fr-FR" dirty="0" err="1" smtClean="0"/>
              <a:t>involvement</a:t>
            </a:r>
            <a:r>
              <a:rPr lang="fr-FR" dirty="0" smtClean="0"/>
              <a:t> of GI </a:t>
            </a:r>
            <a:r>
              <a:rPr lang="fr-FR" dirty="0" err="1" smtClean="0"/>
              <a:t>producers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do not know a GI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registered</a:t>
            </a:r>
            <a:endParaRPr lang="fr-FR" dirty="0" smtClean="0"/>
          </a:p>
          <a:p>
            <a:pPr lvl="1"/>
            <a:r>
              <a:rPr lang="fr-FR" dirty="0" smtClean="0"/>
              <a:t>GI </a:t>
            </a:r>
            <a:r>
              <a:rPr lang="fr-FR" dirty="0" err="1" smtClean="0"/>
              <a:t>specification</a:t>
            </a:r>
            <a:r>
              <a:rPr lang="fr-FR" dirty="0" smtClean="0"/>
              <a:t> </a:t>
            </a:r>
            <a:r>
              <a:rPr lang="en-US" dirty="0" smtClean="0"/>
              <a:t>not based on producers practices, </a:t>
            </a:r>
            <a:r>
              <a:rPr lang="en-US" dirty="0"/>
              <a:t>sometimes too complicated </a:t>
            </a:r>
          </a:p>
          <a:p>
            <a:pPr lvl="1"/>
            <a:r>
              <a:rPr lang="en-US" dirty="0"/>
              <a:t>No collective GI organizations of </a:t>
            </a:r>
            <a:r>
              <a:rPr lang="en-US" dirty="0" smtClean="0"/>
              <a:t>producers or </a:t>
            </a:r>
            <a:r>
              <a:rPr lang="en-US" dirty="0"/>
              <a:t>only formed after GI </a:t>
            </a:r>
            <a:r>
              <a:rPr lang="en-US" dirty="0" smtClean="0"/>
              <a:t>registration</a:t>
            </a:r>
          </a:p>
          <a:p>
            <a:pPr lvl="1"/>
            <a:endParaRPr lang="en-US" dirty="0"/>
          </a:p>
          <a:p>
            <a:r>
              <a:rPr lang="fr-FR" dirty="0" smtClean="0"/>
              <a:t>Issues </a:t>
            </a:r>
          </a:p>
          <a:p>
            <a:pPr lvl="1"/>
            <a:r>
              <a:rPr lang="fr-FR" dirty="0" err="1" smtClean="0"/>
              <a:t>Lack</a:t>
            </a:r>
            <a:r>
              <a:rPr lang="fr-FR" dirty="0" smtClean="0"/>
              <a:t> </a:t>
            </a:r>
            <a:r>
              <a:rPr lang="fr-FR" dirty="0"/>
              <a:t>of use </a:t>
            </a:r>
            <a:r>
              <a:rPr lang="fr-FR" dirty="0" smtClean="0"/>
              <a:t>and </a:t>
            </a:r>
            <a:r>
              <a:rPr lang="fr-FR" dirty="0" err="1" smtClean="0"/>
              <a:t>controls</a:t>
            </a:r>
            <a:r>
              <a:rPr lang="fr-FR" dirty="0" smtClean="0"/>
              <a:t> of </a:t>
            </a:r>
            <a:r>
              <a:rPr lang="fr-FR" dirty="0" err="1" smtClean="0"/>
              <a:t>GIs</a:t>
            </a:r>
            <a:endParaRPr lang="fr-FR" dirty="0"/>
          </a:p>
          <a:p>
            <a:pPr lvl="1"/>
            <a:r>
              <a:rPr lang="fr-FR" dirty="0" smtClean="0"/>
              <a:t>Sleeping </a:t>
            </a:r>
            <a:r>
              <a:rPr lang="fr-FR" dirty="0" err="1"/>
              <a:t>GIs</a:t>
            </a:r>
            <a:r>
              <a:rPr lang="fr-FR" dirty="0"/>
              <a:t>…</a:t>
            </a:r>
            <a:r>
              <a:rPr lang="fr-FR" dirty="0" err="1"/>
              <a:t>like</a:t>
            </a:r>
            <a:r>
              <a:rPr lang="fr-FR" dirty="0"/>
              <a:t> the sleeping beauty! </a:t>
            </a:r>
            <a:endParaRPr lang="fr-FR" dirty="0" smtClean="0"/>
          </a:p>
          <a:p>
            <a:pPr lvl="1"/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strenghten</a:t>
            </a:r>
            <a:r>
              <a:rPr lang="fr-FR" dirty="0" smtClean="0"/>
              <a:t> GI </a:t>
            </a:r>
            <a:r>
              <a:rPr lang="fr-FR" dirty="0" err="1" smtClean="0"/>
              <a:t>producers</a:t>
            </a:r>
            <a:r>
              <a:rPr lang="fr-FR" dirty="0" smtClean="0"/>
              <a:t> associations</a:t>
            </a:r>
            <a:endParaRPr lang="fr-FR" dirty="0"/>
          </a:p>
          <a:p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1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Some challenges : market access</a:t>
            </a:r>
            <a:endParaRPr lang="en-IN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900" y="1417638"/>
            <a:ext cx="11074400" cy="4938713"/>
          </a:xfrm>
        </p:spPr>
        <p:txBody>
          <a:bodyPr>
            <a:normAutofit/>
          </a:bodyPr>
          <a:lstStyle/>
          <a:p>
            <a:r>
              <a:rPr lang="en-US" dirty="0" smtClean="0"/>
              <a:t>GI a new concept for consumers / buyers : </a:t>
            </a:r>
          </a:p>
          <a:p>
            <a:pPr lvl="1"/>
            <a:r>
              <a:rPr lang="en-US" dirty="0" smtClean="0"/>
              <a:t>GIs on unknown names: need to create a reputation, find buyers</a:t>
            </a:r>
          </a:p>
          <a:p>
            <a:pPr lvl="1"/>
            <a:r>
              <a:rPr lang="en-US" dirty="0" smtClean="0"/>
              <a:t>GIs on reputed name: need to exclude those not complying with the GI specification</a:t>
            </a:r>
          </a:p>
          <a:p>
            <a:endParaRPr lang="en-US" dirty="0" smtClean="0"/>
          </a:p>
          <a:p>
            <a:r>
              <a:rPr lang="en-US" dirty="0" smtClean="0"/>
              <a:t>Importance of a premium</a:t>
            </a:r>
          </a:p>
          <a:p>
            <a:pPr lvl="1"/>
            <a:r>
              <a:rPr lang="en-US" dirty="0" smtClean="0"/>
              <a:t>To valorize the quality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92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Some challenges : kind of products</a:t>
            </a:r>
            <a:endParaRPr lang="en-IN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3900" y="1417638"/>
            <a:ext cx="11074400" cy="4938713"/>
          </a:xfrm>
        </p:spPr>
        <p:txBody>
          <a:bodyPr>
            <a:normAutofit/>
          </a:bodyPr>
          <a:lstStyle/>
          <a:p>
            <a:r>
              <a:rPr lang="en-US" dirty="0" smtClean="0"/>
              <a:t>GIs for </a:t>
            </a:r>
            <a:r>
              <a:rPr lang="en-US" dirty="0"/>
              <a:t>intermediate </a:t>
            </a:r>
            <a:r>
              <a:rPr lang="en-US" dirty="0" smtClean="0"/>
              <a:t>products such as green coffee </a:t>
            </a:r>
            <a:r>
              <a:rPr lang="en-US" dirty="0"/>
              <a:t>(green beans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The final product for consumers being produced outside the geographical area of cultivation of coffee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no </a:t>
            </a:r>
            <a:r>
              <a:rPr lang="en-US" dirty="0"/>
              <a:t>rules on roasting process = no control on the final of </a:t>
            </a:r>
            <a:r>
              <a:rPr lang="en-US" dirty="0" smtClean="0"/>
              <a:t>quality</a:t>
            </a:r>
          </a:p>
          <a:p>
            <a:pPr lvl="1"/>
            <a:r>
              <a:rPr lang="en-US" dirty="0" smtClean="0"/>
              <a:t> governance </a:t>
            </a:r>
            <a:r>
              <a:rPr lang="en-US" dirty="0"/>
              <a:t>of the GI: no shared interest and common discussions among all </a:t>
            </a:r>
            <a:r>
              <a:rPr lang="en-US" dirty="0" smtClean="0"/>
              <a:t>stakeholders</a:t>
            </a:r>
          </a:p>
          <a:p>
            <a:pPr lvl="1"/>
            <a:r>
              <a:rPr lang="en-US" dirty="0" smtClean="0"/>
              <a:t>Difficult to access markets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8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67988" y="1316261"/>
            <a:ext cx="10456024" cy="4622483"/>
          </a:xfrm>
        </p:spPr>
        <p:txBody>
          <a:bodyPr>
            <a:noAutofit/>
          </a:bodyPr>
          <a:lstStyle/>
          <a:p>
            <a:r>
              <a:rPr lang="en-US" sz="2800" dirty="0" smtClean="0"/>
              <a:t>Success of the internationalization of the sui generis GI European concept</a:t>
            </a:r>
          </a:p>
          <a:p>
            <a:endParaRPr lang="en-US" sz="2800" dirty="0" smtClean="0"/>
          </a:p>
          <a:p>
            <a:r>
              <a:rPr lang="en-US" sz="2800" dirty="0" smtClean="0"/>
              <a:t>Many GIs registered in their home country and in export countries</a:t>
            </a:r>
          </a:p>
          <a:p>
            <a:endParaRPr lang="en-US" sz="2800" dirty="0"/>
          </a:p>
          <a:p>
            <a:r>
              <a:rPr lang="en-US" sz="2800" dirty="0" smtClean="0"/>
              <a:t>Need to strengthen the collective action of value chain actors: </a:t>
            </a:r>
          </a:p>
          <a:p>
            <a:pPr lvl="1"/>
            <a:r>
              <a:rPr lang="en-US" sz="2400" dirty="0" smtClean="0"/>
              <a:t>To have the GIs active</a:t>
            </a:r>
          </a:p>
          <a:p>
            <a:pPr lvl="1"/>
            <a:r>
              <a:rPr lang="en-US" sz="2400" dirty="0" smtClean="0"/>
              <a:t>To have strong management of the quality</a:t>
            </a:r>
          </a:p>
          <a:p>
            <a:pPr lvl="1"/>
            <a:r>
              <a:rPr lang="en-US" sz="2400" dirty="0" smtClean="0"/>
              <a:t>EU/French producers to support through sponsoring? </a:t>
            </a:r>
          </a:p>
          <a:p>
            <a:pPr lvl="1"/>
            <a:endParaRPr lang="en-US" sz="18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/>
          </a:p>
          <a:p>
            <a:pPr marL="457200" lvl="1" indent="0">
              <a:buNone/>
            </a:pPr>
            <a:endParaRPr lang="en-US" sz="1600" dirty="0" smtClean="0"/>
          </a:p>
          <a:p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3467" y="87464"/>
            <a:ext cx="11415423" cy="125066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Sui generis </a:t>
            </a:r>
            <a:r>
              <a:rPr lang="fr-FR" dirty="0" err="1" smtClean="0"/>
              <a:t>GIs</a:t>
            </a:r>
            <a:r>
              <a:rPr lang="fr-FR" dirty="0" smtClean="0"/>
              <a:t> </a:t>
            </a:r>
            <a:r>
              <a:rPr lang="fr-FR" dirty="0" err="1" smtClean="0"/>
              <a:t>registered</a:t>
            </a:r>
            <a:r>
              <a:rPr lang="fr-FR" dirty="0" smtClean="0"/>
              <a:t> </a:t>
            </a:r>
            <a:r>
              <a:rPr lang="fr-FR" dirty="0" err="1" smtClean="0"/>
              <a:t>worldwide</a:t>
            </a:r>
            <a:r>
              <a:rPr lang="fr-FR" dirty="0" smtClean="0"/>
              <a:t> – </a:t>
            </a:r>
            <a:r>
              <a:rPr lang="fr-FR" sz="4000" dirty="0" smtClean="0"/>
              <a:t>(Jan 2024)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4189" y="1417638"/>
            <a:ext cx="10748211" cy="4938713"/>
          </a:xfrm>
        </p:spPr>
        <p:txBody>
          <a:bodyPr>
            <a:normAutofit fontScale="62500" lnSpcReduction="20000"/>
          </a:bodyPr>
          <a:lstStyle/>
          <a:p>
            <a:r>
              <a:rPr lang="fr-FR" sz="3400" dirty="0"/>
              <a:t>M</a:t>
            </a:r>
            <a:r>
              <a:rPr lang="fr-FR" sz="3400" dirty="0" smtClean="0"/>
              <a:t>ore </a:t>
            </a:r>
            <a:r>
              <a:rPr lang="fr-FR" sz="3400" dirty="0" err="1" smtClean="0"/>
              <a:t>than</a:t>
            </a:r>
            <a:r>
              <a:rPr lang="fr-FR" sz="3400" dirty="0" smtClean="0"/>
              <a:t> 8 600 </a:t>
            </a:r>
            <a:r>
              <a:rPr lang="fr-FR" sz="3400" dirty="0" err="1" smtClean="0"/>
              <a:t>worldwide</a:t>
            </a:r>
            <a:r>
              <a:rPr lang="fr-FR" sz="3400" dirty="0" smtClean="0"/>
              <a:t> (</a:t>
            </a:r>
            <a:r>
              <a:rPr lang="fr-FR" sz="3400" dirty="0" err="1" smtClean="0"/>
              <a:t>OriGIn</a:t>
            </a:r>
            <a:r>
              <a:rPr lang="fr-FR" sz="3400" dirty="0" smtClean="0"/>
              <a:t> </a:t>
            </a:r>
            <a:r>
              <a:rPr lang="fr-FR" sz="3400" dirty="0" err="1" smtClean="0"/>
              <a:t>database</a:t>
            </a:r>
            <a:r>
              <a:rPr lang="fr-FR" sz="3400" dirty="0" smtClean="0"/>
              <a:t>)</a:t>
            </a:r>
            <a:endParaRPr lang="fr-FR" sz="3400" dirty="0"/>
          </a:p>
          <a:p>
            <a:r>
              <a:rPr lang="en-US" sz="3400" dirty="0" smtClean="0"/>
              <a:t>in the EU (228 for non EU GIs) (1536 for food products),</a:t>
            </a:r>
          </a:p>
          <a:p>
            <a:r>
              <a:rPr lang="en-US" sz="3400" dirty="0" smtClean="0"/>
              <a:t>5370 in the EU</a:t>
            </a:r>
          </a:p>
          <a:p>
            <a:pPr lvl="1"/>
            <a:r>
              <a:rPr lang="en-US" sz="3200" dirty="0"/>
              <a:t>3587 </a:t>
            </a:r>
            <a:r>
              <a:rPr lang="en-US" sz="3200" dirty="0" smtClean="0"/>
              <a:t>registered : 3461 for EU products, </a:t>
            </a:r>
          </a:p>
          <a:p>
            <a:pPr lvl="1"/>
            <a:r>
              <a:rPr lang="en-US" sz="3000" dirty="0" smtClean="0"/>
              <a:t>1783 foreign GIs with trade agreements </a:t>
            </a:r>
          </a:p>
          <a:p>
            <a:r>
              <a:rPr lang="en-US" sz="3400" dirty="0" smtClean="0"/>
              <a:t>Over 400 in </a:t>
            </a:r>
            <a:r>
              <a:rPr lang="en-US" sz="3400" dirty="0"/>
              <a:t>the </a:t>
            </a:r>
            <a:r>
              <a:rPr lang="en-US" sz="3400" dirty="0" smtClean="0"/>
              <a:t>ASEAN countries</a:t>
            </a:r>
          </a:p>
          <a:p>
            <a:r>
              <a:rPr lang="en-US" sz="3400" dirty="0" smtClean="0"/>
              <a:t>73 </a:t>
            </a:r>
            <a:r>
              <a:rPr lang="en-US" sz="3400" dirty="0"/>
              <a:t>in Japan </a:t>
            </a:r>
          </a:p>
          <a:p>
            <a:r>
              <a:rPr lang="en-US" sz="3400" dirty="0" smtClean="0"/>
              <a:t>547 </a:t>
            </a:r>
            <a:r>
              <a:rPr lang="en-US" sz="3400" dirty="0"/>
              <a:t>in </a:t>
            </a:r>
            <a:r>
              <a:rPr lang="en-US" sz="3400" dirty="0" smtClean="0"/>
              <a:t>India</a:t>
            </a:r>
          </a:p>
          <a:p>
            <a:r>
              <a:rPr lang="en-US" sz="3400" dirty="0" smtClean="0"/>
              <a:t>1775 in China</a:t>
            </a:r>
          </a:p>
          <a:p>
            <a:r>
              <a:rPr lang="en-US" sz="3400" dirty="0" smtClean="0"/>
              <a:t>63 </a:t>
            </a:r>
            <a:r>
              <a:rPr lang="en-US" sz="3400" dirty="0"/>
              <a:t>in </a:t>
            </a:r>
            <a:r>
              <a:rPr lang="en-US" sz="3400" dirty="0" smtClean="0"/>
              <a:t>Brazil</a:t>
            </a:r>
          </a:p>
          <a:p>
            <a:r>
              <a:rPr lang="en-US" sz="3400" dirty="0"/>
              <a:t>70 in Mexico</a:t>
            </a:r>
          </a:p>
          <a:p>
            <a:r>
              <a:rPr lang="en-US" sz="3400" dirty="0" smtClean="0"/>
              <a:t>62 </a:t>
            </a:r>
            <a:r>
              <a:rPr lang="en-US" sz="3400" dirty="0"/>
              <a:t>in </a:t>
            </a:r>
            <a:r>
              <a:rPr lang="en-US" sz="3400" dirty="0" smtClean="0"/>
              <a:t>Morocco</a:t>
            </a:r>
          </a:p>
          <a:p>
            <a:r>
              <a:rPr lang="en-US" sz="3400" dirty="0" smtClean="0"/>
              <a:t>464 in Turkey</a:t>
            </a:r>
          </a:p>
          <a:p>
            <a:r>
              <a:rPr lang="en-US" sz="3400" dirty="0" smtClean="0"/>
              <a:t>Almost 200 GIs in Africa (88 for South Africa)</a:t>
            </a:r>
          </a:p>
          <a:p>
            <a:r>
              <a:rPr lang="en-US" sz="3400" dirty="0" smtClean="0"/>
              <a:t>12 for OAPI countries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4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688" y="1724493"/>
            <a:ext cx="1325922" cy="125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98" y="1868772"/>
            <a:ext cx="1354455" cy="125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99" y="3935282"/>
            <a:ext cx="1060744" cy="145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647" y="3915633"/>
            <a:ext cx="1365152" cy="137745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603" y="2100678"/>
            <a:ext cx="2126593" cy="178975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5107" y="4164675"/>
            <a:ext cx="1219051" cy="128661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5346" y="5452499"/>
            <a:ext cx="1977303" cy="1299516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633" y="5413771"/>
            <a:ext cx="2001014" cy="131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064" y="5397444"/>
            <a:ext cx="1470312" cy="130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schemeClr val="bg1"/>
                </a:solidFill>
              </a:rPr>
              <a:t>D.Marie</a:t>
            </a:r>
            <a:r>
              <a:rPr lang="fr-FR" sz="1600" dirty="0">
                <a:solidFill>
                  <a:schemeClr val="bg1"/>
                </a:solidFill>
              </a:rPr>
              <a:t>-Vivien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28899" y="333806"/>
            <a:ext cx="2150822" cy="117446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5398" y="537707"/>
            <a:ext cx="2461608" cy="114771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3"/>
          <a:srcRect l="19926" t="454" r="17472" b="22216"/>
          <a:stretch/>
        </p:blipFill>
        <p:spPr>
          <a:xfrm>
            <a:off x="356616" y="4837176"/>
            <a:ext cx="1508760" cy="1353312"/>
          </a:xfrm>
          <a:prstGeom prst="rect">
            <a:avLst/>
          </a:prstGeom>
        </p:spPr>
      </p:pic>
      <p:sp>
        <p:nvSpPr>
          <p:cNvPr id="16" name="Espace réservé du pied de page 1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7" y="1177961"/>
            <a:ext cx="1395362" cy="19150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61" y="4986308"/>
            <a:ext cx="1283914" cy="127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367" y="4905180"/>
            <a:ext cx="1401830" cy="1401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7"/>
          <a:srcRect l="31076" t="16871" r="26982" b="38219"/>
          <a:stretch/>
        </p:blipFill>
        <p:spPr>
          <a:xfrm>
            <a:off x="1951057" y="2632132"/>
            <a:ext cx="1645921" cy="1172096"/>
          </a:xfrm>
          <a:prstGeom prst="rect">
            <a:avLst/>
          </a:prstGeom>
        </p:spPr>
      </p:pic>
      <p:pic>
        <p:nvPicPr>
          <p:cNvPr id="21" name="Picture 8" descr="Marca Colectiva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9" t="16652" r="26941" b="38438"/>
          <a:stretch/>
        </p:blipFill>
        <p:spPr bwMode="auto">
          <a:xfrm>
            <a:off x="2155568" y="1361358"/>
            <a:ext cx="1596043" cy="11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Geográfica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6" t="16115" r="27919" b="39294"/>
          <a:stretch/>
        </p:blipFill>
        <p:spPr bwMode="auto">
          <a:xfrm>
            <a:off x="3998783" y="1369670"/>
            <a:ext cx="1571105" cy="11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D-Origen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2" t="15383" r="26224" b="39707"/>
          <a:stretch/>
        </p:blipFill>
        <p:spPr bwMode="auto">
          <a:xfrm>
            <a:off x="3790212" y="2718340"/>
            <a:ext cx="1612670" cy="11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5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sz="4267" dirty="0"/>
              <a:t>In </a:t>
            </a:r>
            <a:r>
              <a:rPr lang="fr-FR" sz="4267" dirty="0" err="1"/>
              <a:t>Indonesia</a:t>
            </a:r>
            <a:r>
              <a:rPr lang="fr-FR" sz="4267" dirty="0"/>
              <a:t>: Gayo arabica coffee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026" y="4482812"/>
            <a:ext cx="1683447" cy="1698003"/>
          </a:xfrm>
          <a:prstGeom prst="rect">
            <a:avLst/>
          </a:prstGeom>
        </p:spPr>
      </p:pic>
      <p:sp>
        <p:nvSpPr>
          <p:cNvPr id="11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schemeClr val="bg1"/>
                </a:solidFill>
              </a:rPr>
              <a:t>D.Marie</a:t>
            </a:r>
            <a:r>
              <a:rPr lang="fr-FR" sz="1600" dirty="0">
                <a:solidFill>
                  <a:schemeClr val="bg1"/>
                </a:solidFill>
              </a:rPr>
              <a:t>-Vivien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912172" y="4262877"/>
            <a:ext cx="10515600" cy="4351339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728" y="1311434"/>
            <a:ext cx="2420120" cy="2951444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340" y="4349229"/>
            <a:ext cx="1853449" cy="172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456" y="1530113"/>
            <a:ext cx="6019800" cy="4508500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 sz="4267" dirty="0"/>
              <a:t>Viet Nam: </a:t>
            </a:r>
            <a:r>
              <a:rPr lang="fr-FR" altLang="fr-FR" sz="4267" dirty="0" err="1"/>
              <a:t>Nước</a:t>
            </a:r>
            <a:r>
              <a:rPr lang="fr-FR" altLang="fr-FR" sz="4267" dirty="0"/>
              <a:t> </a:t>
            </a:r>
            <a:r>
              <a:rPr lang="fr-FR" altLang="fr-FR" sz="4267" dirty="0" err="1"/>
              <a:t>Mắm</a:t>
            </a:r>
            <a:r>
              <a:rPr lang="fr-FR" altLang="fr-FR" sz="4267" dirty="0"/>
              <a:t> </a:t>
            </a:r>
            <a:r>
              <a:rPr lang="fr-FR" altLang="fr-FR" sz="4267" dirty="0" err="1"/>
              <a:t>Phú</a:t>
            </a:r>
            <a:r>
              <a:rPr lang="fr-FR" altLang="fr-FR" sz="4267" dirty="0"/>
              <a:t> </a:t>
            </a:r>
            <a:r>
              <a:rPr lang="fr-FR" altLang="fr-FR" sz="4267" dirty="0" err="1"/>
              <a:t>Quốc</a:t>
            </a:r>
            <a:endParaRPr lang="fr-FR" altLang="fr-FR" sz="4267" dirty="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6" y="1417639"/>
            <a:ext cx="35337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104" y="4615658"/>
            <a:ext cx="2519363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679" y="2144677"/>
            <a:ext cx="2860675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535" y="2089151"/>
            <a:ext cx="24003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schemeClr val="bg1"/>
                </a:solidFill>
              </a:rPr>
              <a:t>D.Marie</a:t>
            </a:r>
            <a:r>
              <a:rPr lang="fr-FR" sz="1600" dirty="0">
                <a:solidFill>
                  <a:schemeClr val="bg1"/>
                </a:solidFill>
              </a:rPr>
              <a:t>-Vivien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7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1405136" y="377075"/>
            <a:ext cx="10972800" cy="114300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fr-FR" altLang="fr-FR" sz="3200" dirty="0"/>
              <a:t>In </a:t>
            </a:r>
            <a:r>
              <a:rPr lang="fr-FR" altLang="fr-FR" sz="3200" dirty="0" err="1"/>
              <a:t>Thailand</a:t>
            </a:r>
            <a:r>
              <a:rPr lang="fr-FR" altLang="fr-FR" sz="3200" dirty="0"/>
              <a:t>: </a:t>
            </a:r>
            <a:r>
              <a:rPr lang="fr-FR" altLang="fr-FR" sz="3200" dirty="0" err="1"/>
              <a:t>Khao</a:t>
            </a:r>
            <a:r>
              <a:rPr lang="fr-FR" altLang="fr-FR" sz="3200" dirty="0"/>
              <a:t> </a:t>
            </a:r>
            <a:r>
              <a:rPr lang="fr-FR" altLang="fr-FR" sz="3200" dirty="0" err="1"/>
              <a:t>Hom</a:t>
            </a:r>
            <a:r>
              <a:rPr lang="fr-FR" altLang="fr-FR" sz="3200" dirty="0"/>
              <a:t> Mali </a:t>
            </a:r>
            <a:r>
              <a:rPr lang="fr-FR" altLang="fr-FR" sz="3200" dirty="0" err="1"/>
              <a:t>Thung</a:t>
            </a:r>
            <a:r>
              <a:rPr lang="fr-FR" altLang="fr-FR" sz="3200" dirty="0"/>
              <a:t> Kula </a:t>
            </a:r>
            <a:r>
              <a:rPr lang="fr-FR" altLang="fr-FR" sz="3200" dirty="0" err="1"/>
              <a:t>Rong</a:t>
            </a:r>
            <a:r>
              <a:rPr lang="fr-FR" altLang="fr-FR" sz="3200" dirty="0"/>
              <a:t> Hai (</a:t>
            </a:r>
            <a:r>
              <a:rPr lang="fr-FR" altLang="fr-FR" sz="3200" dirty="0" err="1"/>
              <a:t>Rice</a:t>
            </a:r>
            <a:r>
              <a:rPr lang="fr-FR" altLang="fr-FR" sz="3200" dirty="0"/>
              <a:t>)</a:t>
            </a: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15" y="1713231"/>
            <a:ext cx="1935163" cy="265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92" y="2460943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prstClr val="white"/>
                </a:solidFill>
              </a:rPr>
              <a:t>D.Marie</a:t>
            </a:r>
            <a:r>
              <a:rPr lang="fr-FR" sz="1600" dirty="0">
                <a:solidFill>
                  <a:prstClr val="white"/>
                </a:solidFill>
              </a:rPr>
              <a:t>-Vivien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2014" y="2266397"/>
            <a:ext cx="3536857" cy="2652643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609600" y="294145"/>
            <a:ext cx="10972800" cy="1143000"/>
          </a:xfrm>
          <a:noFill/>
        </p:spPr>
        <p:txBody>
          <a:bodyPr/>
          <a:lstStyle/>
          <a:p>
            <a:pPr>
              <a:defRPr/>
            </a:pPr>
            <a:r>
              <a:rPr lang="fr-FR" altLang="fr-FR" sz="4267" dirty="0"/>
              <a:t>In </a:t>
            </a:r>
            <a:r>
              <a:rPr lang="fr-FR" altLang="fr-FR" sz="4267" dirty="0" err="1"/>
              <a:t>Cambodia</a:t>
            </a:r>
            <a:r>
              <a:rPr lang="fr-FR" altLang="fr-FR" sz="4267" dirty="0"/>
              <a:t>: </a:t>
            </a:r>
            <a:r>
              <a:rPr lang="fr-FR" altLang="fr-FR" sz="4267" dirty="0" err="1"/>
              <a:t>Kampot</a:t>
            </a:r>
            <a:r>
              <a:rPr lang="fr-FR" altLang="fr-FR" sz="4267" dirty="0"/>
              <a:t> Pepper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9" y="4988515"/>
            <a:ext cx="2298700" cy="194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34860" y="5039375"/>
            <a:ext cx="1532443" cy="16173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7723" t="13383" r="18886" b="18558"/>
          <a:stretch/>
        </p:blipFill>
        <p:spPr>
          <a:xfrm>
            <a:off x="9754636" y="294145"/>
            <a:ext cx="2148115" cy="2656115"/>
          </a:xfrm>
          <a:prstGeom prst="rect">
            <a:avLst/>
          </a:prstGeom>
        </p:spPr>
      </p:pic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prstClr val="white"/>
                </a:solidFill>
              </a:rPr>
              <a:t>D.Marie</a:t>
            </a:r>
            <a:r>
              <a:rPr lang="fr-FR" sz="1600" dirty="0">
                <a:solidFill>
                  <a:prstClr val="white"/>
                </a:solidFill>
              </a:rPr>
              <a:t>-Vivien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8741" r="8594" b="51973"/>
          <a:stretch/>
        </p:blipFill>
        <p:spPr>
          <a:xfrm rot="16200000">
            <a:off x="903118" y="1612460"/>
            <a:ext cx="2211725" cy="204833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3" t="14815" r="6731" b="13863"/>
          <a:stretch/>
        </p:blipFill>
        <p:spPr>
          <a:xfrm>
            <a:off x="6707348" y="1568147"/>
            <a:ext cx="2447741" cy="366617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1016" y="1662801"/>
            <a:ext cx="3254829" cy="2441121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204" y="5005465"/>
            <a:ext cx="1853449" cy="172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4886" y="3435425"/>
            <a:ext cx="3188484" cy="239136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fr-FR" altLang="fr-FR" sz="4267" dirty="0">
                <a:solidFill>
                  <a:schemeClr val="tx2">
                    <a:satMod val="130000"/>
                  </a:schemeClr>
                </a:solidFill>
              </a:rPr>
              <a:t>In </a:t>
            </a:r>
            <a:r>
              <a:rPr lang="fr-FR" altLang="fr-FR" sz="4267" dirty="0" err="1">
                <a:solidFill>
                  <a:schemeClr val="tx2">
                    <a:satMod val="130000"/>
                  </a:schemeClr>
                </a:solidFill>
              </a:rPr>
              <a:t>Colombia</a:t>
            </a:r>
            <a:r>
              <a:rPr lang="fr-FR" altLang="fr-FR" sz="4267" dirty="0">
                <a:solidFill>
                  <a:schemeClr val="tx2">
                    <a:satMod val="130000"/>
                  </a:schemeClr>
                </a:solidFill>
              </a:rPr>
              <a:t>: Café de </a:t>
            </a:r>
            <a:r>
              <a:rPr lang="fr-FR" altLang="fr-FR" sz="4267" dirty="0" err="1">
                <a:solidFill>
                  <a:schemeClr val="tx2">
                    <a:satMod val="130000"/>
                  </a:schemeClr>
                </a:solidFill>
              </a:rPr>
              <a:t>Colombia</a:t>
            </a:r>
            <a:endParaRPr lang="fr-FR" altLang="fr-FR" sz="4267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597" y="1628801"/>
            <a:ext cx="2822857" cy="3874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88" y="4000291"/>
            <a:ext cx="22193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6FFB63E-67FD-4192-9FF7-BB05B29C5B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72" y="1387181"/>
            <a:ext cx="2936680" cy="4777457"/>
          </a:xfrm>
          <a:prstGeom prst="rect">
            <a:avLst/>
          </a:prstGeom>
        </p:spPr>
      </p:pic>
      <p:sp>
        <p:nvSpPr>
          <p:cNvPr id="9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prstClr val="white"/>
                </a:solidFill>
              </a:rPr>
              <a:t>D.Marie</a:t>
            </a:r>
            <a:r>
              <a:rPr lang="fr-FR" sz="1600" dirty="0">
                <a:solidFill>
                  <a:prstClr val="white"/>
                </a:solidFill>
              </a:rPr>
              <a:t>-Vivien 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darjeeli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05" y="3961399"/>
            <a:ext cx="2232248" cy="222254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04" name="Picture 4" descr="Mai 05 darjeeling 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538" y="1602208"/>
            <a:ext cx="2917825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8777"/>
          <a:stretch/>
        </p:blipFill>
        <p:spPr>
          <a:xfrm>
            <a:off x="1148371" y="1223487"/>
            <a:ext cx="4802672" cy="2565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40659" y="302362"/>
            <a:ext cx="6408116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dirty="0">
                <a:solidFill>
                  <a:srgbClr val="1F497D">
                    <a:satMod val="130000"/>
                  </a:srgbClr>
                </a:solidFill>
              </a:rPr>
              <a:t>In India : Darjeeling tea</a:t>
            </a:r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8318996" y="6400749"/>
            <a:ext cx="38608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fr-FR" sz="1600" dirty="0" err="1">
                <a:solidFill>
                  <a:prstClr val="white"/>
                </a:solidFill>
              </a:rPr>
              <a:t>D.Marie</a:t>
            </a:r>
            <a:r>
              <a:rPr lang="fr-FR" sz="1600" dirty="0">
                <a:solidFill>
                  <a:prstClr val="white"/>
                </a:solidFill>
              </a:rPr>
              <a:t>-Vivien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altLang="fr-FR" smtClean="0">
                <a:solidFill>
                  <a:prstClr val="black">
                    <a:tint val="75000"/>
                  </a:prstClr>
                </a:solidFill>
              </a:rPr>
              <a:t>D.Marie-Vivien - 16 Jan 2024</a:t>
            </a:r>
            <a:endParaRPr lang="en-US" alt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IRADSifrl">
  <a:themeElements>
    <a:clrScheme name="Cira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FA22E"/>
      </a:accent1>
      <a:accent2>
        <a:srgbClr val="E2007A"/>
      </a:accent2>
      <a:accent3>
        <a:srgbClr val="97BF0D"/>
      </a:accent3>
      <a:accent4>
        <a:srgbClr val="DFDB00"/>
      </a:accent4>
      <a:accent5>
        <a:srgbClr val="00B0F0"/>
      </a:accent5>
      <a:accent6>
        <a:srgbClr val="7030A0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RADSifrl" id="{F19E14E2-0BE8-42D6-A2A2-675B195032F0}" vid="{5A2EA11F-F64C-40A7-B2C9-19FFDD9A014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4852</TotalTime>
  <Words>689</Words>
  <Application>Microsoft Office PowerPoint</Application>
  <PresentationFormat>Grand écran</PresentationFormat>
  <Paragraphs>106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Montserrat</vt:lpstr>
      <vt:lpstr>Montserrat Light</vt:lpstr>
      <vt:lpstr>Wingdings</vt:lpstr>
      <vt:lpstr>CIRADSifrl</vt:lpstr>
      <vt:lpstr>The expansion of  Geographical Indications outside Europe:   opportunities and challenges </vt:lpstr>
      <vt:lpstr>Sui generis GIs registered worldwide – (Jan 2024)</vt:lpstr>
      <vt:lpstr>Présentation PowerPoint</vt:lpstr>
      <vt:lpstr>In Indonesia: Gayo arabica coffee</vt:lpstr>
      <vt:lpstr>Viet Nam: Nước Mắm Phú Quốc</vt:lpstr>
      <vt:lpstr>In Thailand: Khao Hom Mali Thung Kula Rong Hai (Rice)</vt:lpstr>
      <vt:lpstr>In Cambodia: Kampot Pepper</vt:lpstr>
      <vt:lpstr>In Colombia: Café de Colombia</vt:lpstr>
      <vt:lpstr>Présentation PowerPoint</vt:lpstr>
      <vt:lpstr>In Japan: Kobé beef</vt:lpstr>
      <vt:lpstr>In Thailand: Lamphun Brocade Silk </vt:lpstr>
      <vt:lpstr>In South Africa: Rooibos</vt:lpstr>
      <vt:lpstr>In Cameroon (OAPI): Penja Pepper</vt:lpstr>
      <vt:lpstr>Extension at the international level</vt:lpstr>
      <vt:lpstr>Some challenges :  Lack of use and control of GIs </vt:lpstr>
      <vt:lpstr>Some challenges : market access</vt:lpstr>
      <vt:lpstr>Some challenges : kind of products</vt:lpstr>
      <vt:lpstr>Conclusions</vt:lpstr>
    </vt:vector>
  </TitlesOfParts>
  <Company>Cirad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marie-vivien</dc:creator>
  <cp:lastModifiedBy>Delphine Marie-Vivien</cp:lastModifiedBy>
  <cp:revision>76</cp:revision>
  <dcterms:created xsi:type="dcterms:W3CDTF">2019-03-26T14:22:25Z</dcterms:created>
  <dcterms:modified xsi:type="dcterms:W3CDTF">2024-01-15T06:07:28Z</dcterms:modified>
</cp:coreProperties>
</file>